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4" r:id="rId2"/>
    <p:sldId id="265"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61A0"/>
    <a:srgbClr val="008001"/>
    <a:srgbClr val="7A9A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8"/>
    <p:restoredTop sz="94698"/>
  </p:normalViewPr>
  <p:slideViewPr>
    <p:cSldViewPr snapToGrid="0" snapToObjects="1">
      <p:cViewPr>
        <p:scale>
          <a:sx n="140" d="100"/>
          <a:sy n="140" d="100"/>
        </p:scale>
        <p:origin x="848" y="-6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479586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81794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117764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701778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D3AD96B-326B-5D47-9706-7369C0FBA75C}" type="datetimeFigureOut">
              <a:t>10/26/17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609282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802565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D3AD96B-326B-5D47-9706-7369C0FBA75C}" type="datetimeFigureOut">
              <a:t>10/26/17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17239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D3AD96B-326B-5D47-9706-7369C0FBA75C}" type="datetimeFigureOut">
              <a:t>10/26/17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349330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3AD96B-326B-5D47-9706-7369C0FBA75C}" type="datetimeFigureOut">
              <a:t>10/26/17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764081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2117213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D3AD96B-326B-5D47-9706-7369C0FBA75C}" type="datetimeFigureOut">
              <a:t>10/26/17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4ED81D5-02AD-884C-B90E-27711CB9A95C}" type="slidenum">
              <a:rPr lang="uk-UA"/>
              <a:t>‹#›</a:t>
            </a:fld>
            <a:endParaRPr lang="uk-UA" dirty="0"/>
          </a:p>
        </p:txBody>
      </p:sp>
    </p:spTree>
    <p:extLst>
      <p:ext uri="{BB962C8B-B14F-4D97-AF65-F5344CB8AC3E}">
        <p14:creationId xmlns:p14="http://schemas.microsoft.com/office/powerpoint/2010/main" val="1986081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3AD96B-326B-5D47-9706-7369C0FBA75C}" type="datetimeFigureOut">
              <a:t>10/26/17</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D81D5-02AD-884C-B90E-27711CB9A95C}" type="slidenum">
              <a:rPr lang="uk-UA"/>
              <a:t>‹#›</a:t>
            </a:fld>
            <a:endParaRPr lang="uk-UA" dirty="0"/>
          </a:p>
        </p:txBody>
      </p:sp>
    </p:spTree>
    <p:extLst>
      <p:ext uri="{BB962C8B-B14F-4D97-AF65-F5344CB8AC3E}">
        <p14:creationId xmlns:p14="http://schemas.microsoft.com/office/powerpoint/2010/main" val="865623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2982484" y="504202"/>
            <a:ext cx="0" cy="6024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68638" y="504202"/>
            <a:ext cx="0" cy="60247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6597553" y="4762527"/>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Jump Start</a:t>
            </a:r>
          </a:p>
        </p:txBody>
      </p:sp>
      <p:sp>
        <p:nvSpPr>
          <p:cNvPr id="10" name="Title 1"/>
          <p:cNvSpPr txBox="1">
            <a:spLocks/>
          </p:cNvSpPr>
          <p:nvPr/>
        </p:nvSpPr>
        <p:spPr>
          <a:xfrm>
            <a:off x="6597553" y="5428740"/>
            <a:ext cx="2208554"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Program</a:t>
            </a:r>
          </a:p>
        </p:txBody>
      </p:sp>
      <p:pic>
        <p:nvPicPr>
          <p:cNvPr id="14" name="Picture 13"/>
          <p:cNvPicPr>
            <a:picLocks noChangeAspect="1"/>
          </p:cNvPicPr>
          <p:nvPr/>
        </p:nvPicPr>
        <p:blipFill>
          <a:blip r:embed="rId2"/>
          <a:stretch>
            <a:fillRect/>
          </a:stretch>
        </p:blipFill>
        <p:spPr>
          <a:xfrm>
            <a:off x="6510470" y="255265"/>
            <a:ext cx="2382720" cy="4242699"/>
          </a:xfrm>
          <a:prstGeom prst="rect">
            <a:avLst/>
          </a:prstGeom>
        </p:spPr>
      </p:pic>
      <p:sp>
        <p:nvSpPr>
          <p:cNvPr id="28" name="TextBox 27"/>
          <p:cNvSpPr txBox="1"/>
          <p:nvPr/>
        </p:nvSpPr>
        <p:spPr>
          <a:xfrm>
            <a:off x="173287" y="6005767"/>
            <a:ext cx="2683380" cy="523220"/>
          </a:xfrm>
          <a:prstGeom prst="rect">
            <a:avLst/>
          </a:prstGeom>
          <a:noFill/>
        </p:spPr>
        <p:txBody>
          <a:bodyPr wrap="square" rtlCol="0">
            <a:spAutoFit/>
          </a:bodyPr>
          <a:lstStyle/>
          <a:p>
            <a:r>
              <a:rPr lang="en-US" sz="1400" dirty="0"/>
              <a:t>Contact Big Game Golf:</a:t>
            </a:r>
          </a:p>
          <a:p>
            <a:r>
              <a:rPr lang="en-US" sz="1400" dirty="0" err="1"/>
              <a:t>bggcustserv@biggamegolf.net</a:t>
            </a:r>
            <a:endParaRPr lang="en-US" sz="1400"/>
          </a:p>
        </p:txBody>
      </p:sp>
      <p:sp>
        <p:nvSpPr>
          <p:cNvPr id="29" name="Title 1"/>
          <p:cNvSpPr txBox="1">
            <a:spLocks/>
          </p:cNvSpPr>
          <p:nvPr/>
        </p:nvSpPr>
        <p:spPr>
          <a:xfrm>
            <a:off x="3195455" y="255265"/>
            <a:ext cx="2590581" cy="3675894"/>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Jump Start</a:t>
            </a:r>
          </a:p>
          <a:p>
            <a:pPr algn="ctr"/>
            <a:endParaRPr lang="en-US" sz="3300" b="1" dirty="0">
              <a:solidFill>
                <a:srgbClr val="008000"/>
              </a:solidFill>
              <a:latin typeface="Arial" charset="0"/>
              <a:ea typeface="Arial" charset="0"/>
              <a:cs typeface="Arial" charset="0"/>
            </a:endParaRPr>
          </a:p>
          <a:p>
            <a:pPr algn="ctr"/>
            <a:r>
              <a:rPr lang="en-US" sz="3300" b="1" dirty="0">
                <a:solidFill>
                  <a:srgbClr val="008000"/>
                </a:solidFill>
                <a:latin typeface="Arial" charset="0"/>
                <a:ea typeface="Arial" charset="0"/>
                <a:cs typeface="Arial" charset="0"/>
              </a:rPr>
              <a:t>your </a:t>
            </a:r>
          </a:p>
          <a:p>
            <a:pPr algn="ctr"/>
            <a:endParaRPr lang="en-US" sz="3300" b="1" dirty="0">
              <a:solidFill>
                <a:srgbClr val="008000"/>
              </a:solidFill>
              <a:latin typeface="Arial" charset="0"/>
              <a:ea typeface="Arial" charset="0"/>
              <a:cs typeface="Arial" charset="0"/>
            </a:endParaRPr>
          </a:p>
          <a:p>
            <a:pPr algn="ctr"/>
            <a:r>
              <a:rPr lang="en-US" sz="3300" b="1" dirty="0">
                <a:solidFill>
                  <a:srgbClr val="008000"/>
                </a:solidFill>
                <a:latin typeface="Arial" charset="0"/>
                <a:ea typeface="Arial" charset="0"/>
                <a:cs typeface="Arial" charset="0"/>
              </a:rPr>
              <a:t>Group’s</a:t>
            </a:r>
          </a:p>
          <a:p>
            <a:pPr algn="ctr"/>
            <a:endParaRPr lang="en-US" sz="3300" b="1" dirty="0">
              <a:solidFill>
                <a:srgbClr val="008000"/>
              </a:solidFill>
              <a:latin typeface="Arial" charset="0"/>
              <a:ea typeface="Arial" charset="0"/>
              <a:cs typeface="Arial" charset="0"/>
            </a:endParaRPr>
          </a:p>
          <a:p>
            <a:pPr algn="ctr"/>
            <a:r>
              <a:rPr lang="en-US" sz="3300" b="1" dirty="0">
                <a:solidFill>
                  <a:srgbClr val="008000"/>
                </a:solidFill>
                <a:latin typeface="Arial" charset="0"/>
                <a:ea typeface="Arial" charset="0"/>
                <a:cs typeface="Arial" charset="0"/>
              </a:rPr>
              <a:t>BGG Setup</a:t>
            </a:r>
          </a:p>
        </p:txBody>
      </p:sp>
      <p:sp>
        <p:nvSpPr>
          <p:cNvPr id="12" name="Title 1"/>
          <p:cNvSpPr txBox="1">
            <a:spLocks/>
          </p:cNvSpPr>
          <p:nvPr/>
        </p:nvSpPr>
        <p:spPr>
          <a:xfrm>
            <a:off x="361796" y="430178"/>
            <a:ext cx="2208554" cy="434034"/>
          </a:xfrm>
          <a:prstGeom prst="rect">
            <a:avLst/>
          </a:prstGeom>
        </p:spPr>
        <p:txBody>
          <a:bodyPr vert="horz" lIns="68580" tIns="34290" rIns="68580" bIns="3429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Big Game Golf</a:t>
            </a:r>
          </a:p>
        </p:txBody>
      </p:sp>
      <p:sp>
        <p:nvSpPr>
          <p:cNvPr id="13" name="TextBox 12"/>
          <p:cNvSpPr txBox="1"/>
          <p:nvPr/>
        </p:nvSpPr>
        <p:spPr>
          <a:xfrm>
            <a:off x="180898" y="864212"/>
            <a:ext cx="2683380" cy="4832092"/>
          </a:xfrm>
          <a:prstGeom prst="rect">
            <a:avLst/>
          </a:prstGeom>
          <a:noFill/>
        </p:spPr>
        <p:txBody>
          <a:bodyPr wrap="square" rtlCol="0">
            <a:spAutoFit/>
          </a:bodyPr>
          <a:lstStyle/>
          <a:p>
            <a:r>
              <a:rPr lang="en-US" sz="1400" dirty="0"/>
              <a:t>The only comprehensive Golf Networking and multi-group Gaming platform you’ll find.</a:t>
            </a:r>
          </a:p>
          <a:p>
            <a:endParaRPr lang="en-US" sz="1400" dirty="0"/>
          </a:p>
          <a:p>
            <a:r>
              <a:rPr lang="en-US" sz="1400" dirty="0"/>
              <a:t>Built by golfers for golfers.  Every screen, every feature has come from the field up.  BGG is the only golf app that’s been specifically designed and built for the GOLFER.  Not for the advertising, not for annoying pop-ups or ads, not for constant and useless feeds.</a:t>
            </a:r>
          </a:p>
          <a:p>
            <a:endParaRPr lang="en-US" sz="1400" dirty="0"/>
          </a:p>
          <a:p>
            <a:r>
              <a:rPr lang="en-US" sz="1400" dirty="0"/>
              <a:t>We built BGG for the golfer to get more fun out of the game they love.  Easily find, connect and grow a great circle of golf buddies.</a:t>
            </a:r>
          </a:p>
          <a:p>
            <a:endParaRPr lang="en-US" sz="1400" dirty="0"/>
          </a:p>
          <a:p>
            <a:r>
              <a:rPr lang="en-US" sz="1400" dirty="0"/>
              <a:t>Get in a bigger game</a:t>
            </a:r>
          </a:p>
          <a:p>
            <a:endParaRPr lang="en-US" sz="1400" dirty="0"/>
          </a:p>
          <a:p>
            <a:r>
              <a:rPr lang="en-US" sz="1400" dirty="0"/>
              <a:t>Get Big Game Golf.</a:t>
            </a:r>
          </a:p>
        </p:txBody>
      </p:sp>
      <p:sp>
        <p:nvSpPr>
          <p:cNvPr id="15" name="TextBox 14"/>
          <p:cNvSpPr txBox="1"/>
          <p:nvPr/>
        </p:nvSpPr>
        <p:spPr>
          <a:xfrm>
            <a:off x="3149055" y="4083905"/>
            <a:ext cx="2683380" cy="1815882"/>
          </a:xfrm>
          <a:prstGeom prst="rect">
            <a:avLst/>
          </a:prstGeom>
          <a:noFill/>
        </p:spPr>
        <p:txBody>
          <a:bodyPr wrap="square" rtlCol="0">
            <a:spAutoFit/>
          </a:bodyPr>
          <a:lstStyle/>
          <a:p>
            <a:pPr algn="ctr"/>
            <a:r>
              <a:rPr lang="en-US" sz="2800" dirty="0">
                <a:solidFill>
                  <a:srgbClr val="0061A0"/>
                </a:solidFill>
              </a:rPr>
              <a:t>Take the fast path to </a:t>
            </a:r>
          </a:p>
          <a:p>
            <a:pPr algn="ctr"/>
            <a:r>
              <a:rPr lang="en-US" sz="2800" dirty="0">
                <a:solidFill>
                  <a:srgbClr val="0061A0"/>
                </a:solidFill>
              </a:rPr>
              <a:t>Bigger Games, Bigger Fun!</a:t>
            </a:r>
          </a:p>
        </p:txBody>
      </p:sp>
    </p:spTree>
    <p:extLst>
      <p:ext uri="{BB962C8B-B14F-4D97-AF65-F5344CB8AC3E}">
        <p14:creationId xmlns:p14="http://schemas.microsoft.com/office/powerpoint/2010/main" val="226921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2982484" y="504202"/>
            <a:ext cx="0" cy="602478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68638" y="504202"/>
            <a:ext cx="0" cy="6024785"/>
          </a:xfrm>
          <a:prstGeom prst="line">
            <a:avLst/>
          </a:prstGeom>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772886" y="95806"/>
            <a:ext cx="7495790" cy="434034"/>
          </a:xfrm>
          <a:prstGeom prst="rect">
            <a:avLst/>
          </a:prstGeom>
        </p:spPr>
        <p:txBody>
          <a:bodyPr vert="horz" lIns="68580" tIns="34290" rIns="68580" bIns="3429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b="1" dirty="0">
                <a:solidFill>
                  <a:srgbClr val="008000"/>
                </a:solidFill>
                <a:latin typeface="Arial" charset="0"/>
                <a:ea typeface="Arial" charset="0"/>
                <a:cs typeface="Arial" charset="0"/>
              </a:rPr>
              <a:t>Big Game Golf Jump Start Program</a:t>
            </a:r>
          </a:p>
        </p:txBody>
      </p:sp>
      <p:sp>
        <p:nvSpPr>
          <p:cNvPr id="12" name="TextBox 11"/>
          <p:cNvSpPr txBox="1"/>
          <p:nvPr/>
        </p:nvSpPr>
        <p:spPr>
          <a:xfrm>
            <a:off x="194685" y="2901086"/>
            <a:ext cx="2683380" cy="3108543"/>
          </a:xfrm>
          <a:prstGeom prst="rect">
            <a:avLst/>
          </a:prstGeom>
          <a:noFill/>
        </p:spPr>
        <p:txBody>
          <a:bodyPr wrap="square" rtlCol="0">
            <a:spAutoFit/>
          </a:bodyPr>
          <a:lstStyle/>
          <a:p>
            <a:r>
              <a:rPr lang="en-US" sz="1400" dirty="0"/>
              <a:t>so everyone is connected from the get go.</a:t>
            </a:r>
          </a:p>
          <a:p>
            <a:endParaRPr lang="en-US" sz="1400" dirty="0"/>
          </a:p>
          <a:p>
            <a:r>
              <a:rPr lang="en-US" sz="1400" dirty="0"/>
              <a:t>Here’s how it works:</a:t>
            </a:r>
          </a:p>
          <a:p>
            <a:endParaRPr lang="en-US" sz="1400" dirty="0"/>
          </a:p>
          <a:p>
            <a:pPr marL="342900" indent="-342900">
              <a:buAutoNum type="arabicPeriod"/>
            </a:pPr>
            <a:r>
              <a:rPr lang="en-US" sz="1400" b="1" u="sng" dirty="0">
                <a:solidFill>
                  <a:srgbClr val="008000"/>
                </a:solidFill>
              </a:rPr>
              <a:t>We’ll send you a template email</a:t>
            </a:r>
            <a:r>
              <a:rPr lang="en-US" sz="1400" b="1" dirty="0">
                <a:solidFill>
                  <a:srgbClr val="008000"/>
                </a:solidFill>
              </a:rPr>
              <a:t> </a:t>
            </a:r>
            <a:r>
              <a:rPr lang="en-US" sz="1400" dirty="0"/>
              <a:t>with your custom Promo Code and a registration link.</a:t>
            </a:r>
          </a:p>
          <a:p>
            <a:pPr marL="342900" indent="-342900">
              <a:buAutoNum type="arabicPeriod"/>
            </a:pPr>
            <a:r>
              <a:rPr lang="en-US" sz="1400" b="1" u="sng" dirty="0">
                <a:solidFill>
                  <a:srgbClr val="008000"/>
                </a:solidFill>
              </a:rPr>
              <a:t>You’ll send an email to the players</a:t>
            </a:r>
            <a:r>
              <a:rPr lang="en-US" sz="1400" b="1" dirty="0">
                <a:solidFill>
                  <a:srgbClr val="008000"/>
                </a:solidFill>
              </a:rPr>
              <a:t> </a:t>
            </a:r>
            <a:r>
              <a:rPr lang="en-US" sz="1400" dirty="0"/>
              <a:t>in your group with the instructions on how to easily register with the Promo Code.</a:t>
            </a:r>
          </a:p>
        </p:txBody>
      </p:sp>
      <p:pic>
        <p:nvPicPr>
          <p:cNvPr id="14" name="Picture 13"/>
          <p:cNvPicPr>
            <a:picLocks noChangeAspect="1"/>
          </p:cNvPicPr>
          <p:nvPr/>
        </p:nvPicPr>
        <p:blipFill>
          <a:blip r:embed="rId2"/>
          <a:stretch>
            <a:fillRect/>
          </a:stretch>
        </p:blipFill>
        <p:spPr>
          <a:xfrm>
            <a:off x="198434" y="689648"/>
            <a:ext cx="1193827" cy="2125742"/>
          </a:xfrm>
          <a:prstGeom prst="rect">
            <a:avLst/>
          </a:prstGeom>
        </p:spPr>
      </p:pic>
      <p:sp>
        <p:nvSpPr>
          <p:cNvPr id="15" name="TextBox 14"/>
          <p:cNvSpPr txBox="1"/>
          <p:nvPr/>
        </p:nvSpPr>
        <p:spPr>
          <a:xfrm>
            <a:off x="1414073" y="577048"/>
            <a:ext cx="1568411" cy="2462213"/>
          </a:xfrm>
          <a:prstGeom prst="rect">
            <a:avLst/>
          </a:prstGeom>
          <a:noFill/>
        </p:spPr>
        <p:txBody>
          <a:bodyPr wrap="square" rtlCol="0">
            <a:spAutoFit/>
          </a:bodyPr>
          <a:lstStyle/>
          <a:p>
            <a:r>
              <a:rPr lang="en-US" sz="1400" dirty="0"/>
              <a:t>Welcome to Big Game Golf’s Jump Start Program.</a:t>
            </a:r>
          </a:p>
          <a:p>
            <a:endParaRPr lang="en-US" sz="1400" dirty="0"/>
          </a:p>
          <a:p>
            <a:r>
              <a:rPr lang="en-US" sz="1400" b="1" dirty="0">
                <a:solidFill>
                  <a:srgbClr val="008000"/>
                </a:solidFill>
              </a:rPr>
              <a:t>With Jump Start, we’ll help get your group of players into the system easily </a:t>
            </a:r>
            <a:r>
              <a:rPr lang="en-US" sz="1400" dirty="0"/>
              <a:t>with the right BGG Community,</a:t>
            </a:r>
          </a:p>
        </p:txBody>
      </p:sp>
      <p:sp>
        <p:nvSpPr>
          <p:cNvPr id="16" name="TextBox 15"/>
          <p:cNvSpPr txBox="1"/>
          <p:nvPr/>
        </p:nvSpPr>
        <p:spPr>
          <a:xfrm>
            <a:off x="3145428" y="577048"/>
            <a:ext cx="2855943" cy="1815882"/>
          </a:xfrm>
          <a:prstGeom prst="rect">
            <a:avLst/>
          </a:prstGeom>
          <a:noFill/>
        </p:spPr>
        <p:txBody>
          <a:bodyPr wrap="square" rtlCol="0">
            <a:spAutoFit/>
          </a:bodyPr>
          <a:lstStyle/>
          <a:p>
            <a:pPr marL="238125" indent="-228600">
              <a:buFont typeface="+mj-lt"/>
              <a:buAutoNum type="arabicPeriod" startAt="3"/>
            </a:pPr>
            <a:r>
              <a:rPr lang="en-US" sz="1400" b="1" u="sng" dirty="0">
                <a:solidFill>
                  <a:srgbClr val="008000"/>
                </a:solidFill>
              </a:rPr>
              <a:t>When a player registers, we’ll send them an email</a:t>
            </a:r>
            <a:r>
              <a:rPr lang="en-US" sz="1400" b="1" dirty="0">
                <a:solidFill>
                  <a:srgbClr val="008000"/>
                </a:solidFill>
              </a:rPr>
              <a:t> </a:t>
            </a:r>
            <a:r>
              <a:rPr lang="en-US" sz="1400" dirty="0"/>
              <a:t>with instructions on how to downloand the BGG app.</a:t>
            </a:r>
          </a:p>
          <a:p>
            <a:pPr marL="238125" indent="-228600">
              <a:buFont typeface="+mj-lt"/>
              <a:buAutoNum type="arabicPeriod" startAt="3"/>
            </a:pPr>
            <a:r>
              <a:rPr lang="en-US" sz="1400" b="1" u="sng" dirty="0">
                <a:solidFill>
                  <a:srgbClr val="008000"/>
                </a:solidFill>
              </a:rPr>
              <a:t>With the app downloaded, they’ll login</a:t>
            </a:r>
            <a:r>
              <a:rPr lang="en-US" sz="1400" b="1" dirty="0">
                <a:solidFill>
                  <a:srgbClr val="008000"/>
                </a:solidFill>
              </a:rPr>
              <a:t> </a:t>
            </a:r>
            <a:r>
              <a:rPr lang="en-US" sz="1400" dirty="0"/>
              <a:t>with the information they registered with and set their personal preferences.</a:t>
            </a:r>
          </a:p>
        </p:txBody>
      </p:sp>
      <p:pic>
        <p:nvPicPr>
          <p:cNvPr id="17" name="Picture 16"/>
          <p:cNvPicPr>
            <a:picLocks noChangeAspect="1"/>
          </p:cNvPicPr>
          <p:nvPr/>
        </p:nvPicPr>
        <p:blipFill>
          <a:blip r:embed="rId3"/>
          <a:stretch>
            <a:fillRect/>
          </a:stretch>
        </p:blipFill>
        <p:spPr>
          <a:xfrm>
            <a:off x="3276716" y="4657010"/>
            <a:ext cx="1014501" cy="1804457"/>
          </a:xfrm>
          <a:prstGeom prst="rect">
            <a:avLst/>
          </a:prstGeom>
          <a:ln w="12700">
            <a:solidFill>
              <a:schemeClr val="accent1">
                <a:shade val="50000"/>
              </a:schemeClr>
            </a:solidFill>
          </a:ln>
        </p:spPr>
      </p:pic>
      <p:sp>
        <p:nvSpPr>
          <p:cNvPr id="18" name="TextBox 17"/>
          <p:cNvSpPr txBox="1"/>
          <p:nvPr/>
        </p:nvSpPr>
        <p:spPr>
          <a:xfrm>
            <a:off x="4327024" y="4613925"/>
            <a:ext cx="1681918" cy="2031325"/>
          </a:xfrm>
          <a:prstGeom prst="rect">
            <a:avLst/>
          </a:prstGeom>
          <a:noFill/>
        </p:spPr>
        <p:txBody>
          <a:bodyPr wrap="square" rtlCol="0">
            <a:spAutoFit/>
          </a:bodyPr>
          <a:lstStyle/>
          <a:p>
            <a:pPr marL="238125" indent="-228600">
              <a:buFont typeface="+mj-lt"/>
              <a:buAutoNum type="arabicPeriod" startAt="6"/>
            </a:pPr>
            <a:r>
              <a:rPr lang="en-US" sz="1400" b="1" u="sng" dirty="0">
                <a:solidFill>
                  <a:srgbClr val="008000"/>
                </a:solidFill>
              </a:rPr>
              <a:t>Lastly, we’ll send out updates once in awhile</a:t>
            </a:r>
            <a:r>
              <a:rPr lang="en-US" sz="1400" b="1" dirty="0">
                <a:solidFill>
                  <a:srgbClr val="008000"/>
                </a:solidFill>
              </a:rPr>
              <a:t> </a:t>
            </a:r>
            <a:r>
              <a:rPr lang="en-US" sz="1400" dirty="0"/>
              <a:t>to the BGG app.  Letting you’re players understand how that may effect them.</a:t>
            </a:r>
          </a:p>
        </p:txBody>
      </p:sp>
      <p:sp>
        <p:nvSpPr>
          <p:cNvPr id="19" name="TextBox 18"/>
          <p:cNvSpPr txBox="1"/>
          <p:nvPr/>
        </p:nvSpPr>
        <p:spPr>
          <a:xfrm>
            <a:off x="3149750" y="2309097"/>
            <a:ext cx="1932773" cy="2246769"/>
          </a:xfrm>
          <a:prstGeom prst="rect">
            <a:avLst/>
          </a:prstGeom>
          <a:noFill/>
        </p:spPr>
        <p:txBody>
          <a:bodyPr wrap="square" rtlCol="0">
            <a:spAutoFit/>
          </a:bodyPr>
          <a:lstStyle/>
          <a:p>
            <a:pPr marL="238125" indent="-228600">
              <a:buFont typeface="+mj-lt"/>
              <a:buAutoNum type="arabicPeriod" startAt="5"/>
            </a:pPr>
            <a:r>
              <a:rPr lang="en-US" sz="1400" b="1" u="sng" dirty="0">
                <a:solidFill>
                  <a:srgbClr val="008000"/>
                </a:solidFill>
              </a:rPr>
              <a:t>In the setup email, we’ll also provide an overview</a:t>
            </a:r>
            <a:r>
              <a:rPr lang="en-US" sz="1400" b="1" dirty="0">
                <a:solidFill>
                  <a:srgbClr val="008000"/>
                </a:solidFill>
              </a:rPr>
              <a:t> </a:t>
            </a:r>
            <a:r>
              <a:rPr lang="en-US" sz="1400" dirty="0"/>
              <a:t>of what to expect now that they are part of Big Game Golf.  We’ll describe the invite and response process so there are no surprises.</a:t>
            </a:r>
          </a:p>
        </p:txBody>
      </p:sp>
      <p:sp>
        <p:nvSpPr>
          <p:cNvPr id="22" name="TextBox 21"/>
          <p:cNvSpPr txBox="1"/>
          <p:nvPr/>
        </p:nvSpPr>
        <p:spPr>
          <a:xfrm>
            <a:off x="6335906" y="577048"/>
            <a:ext cx="2683380" cy="1169551"/>
          </a:xfrm>
          <a:prstGeom prst="rect">
            <a:avLst/>
          </a:prstGeom>
          <a:noFill/>
        </p:spPr>
        <p:txBody>
          <a:bodyPr wrap="square" rtlCol="0">
            <a:spAutoFit/>
          </a:bodyPr>
          <a:lstStyle/>
          <a:p>
            <a:r>
              <a:rPr lang="en-US" sz="1400" b="1" u="sng" dirty="0">
                <a:solidFill>
                  <a:srgbClr val="008000"/>
                </a:solidFill>
              </a:rPr>
              <a:t>In addition, we’ll teach key game organizers</a:t>
            </a:r>
            <a:r>
              <a:rPr lang="en-US" sz="1400" b="1" dirty="0">
                <a:solidFill>
                  <a:srgbClr val="008000"/>
                </a:solidFill>
              </a:rPr>
              <a:t> </a:t>
            </a:r>
            <a:r>
              <a:rPr lang="en-US" sz="1400" dirty="0"/>
              <a:t>how to setup games, manage the field, invite players and a host of other cool functions they’ll have at their finger tips.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2981" y="2540701"/>
            <a:ext cx="957932" cy="1703842"/>
          </a:xfrm>
          <a:prstGeom prst="rect">
            <a:avLst/>
          </a:prstGeom>
          <a:ln>
            <a:solidFill>
              <a:srgbClr val="0061A0"/>
            </a:solidFill>
          </a:ln>
        </p:spPr>
      </p:pic>
      <p:pic>
        <p:nvPicPr>
          <p:cNvPr id="28" name="Picture 27"/>
          <p:cNvPicPr>
            <a:picLocks noChangeAspect="1"/>
          </p:cNvPicPr>
          <p:nvPr/>
        </p:nvPicPr>
        <p:blipFill>
          <a:blip r:embed="rId5"/>
          <a:stretch>
            <a:fillRect/>
          </a:stretch>
        </p:blipFill>
        <p:spPr>
          <a:xfrm>
            <a:off x="6650716" y="2114350"/>
            <a:ext cx="1960093" cy="3486350"/>
          </a:xfrm>
          <a:prstGeom prst="rect">
            <a:avLst/>
          </a:prstGeom>
          <a:ln w="12700">
            <a:solidFill>
              <a:schemeClr val="accent1">
                <a:shade val="50000"/>
              </a:schemeClr>
            </a:solidFill>
          </a:ln>
        </p:spPr>
      </p:pic>
    </p:spTree>
    <p:extLst>
      <p:ext uri="{BB962C8B-B14F-4D97-AF65-F5344CB8AC3E}">
        <p14:creationId xmlns:p14="http://schemas.microsoft.com/office/powerpoint/2010/main" val="5813884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467</TotalTime>
  <Words>356</Words>
  <Application>Microsoft Macintosh PowerPoint</Application>
  <PresentationFormat>On-screen Show (4:3)</PresentationFormat>
  <Paragraphs>38</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Lesniak</dc:creator>
  <cp:lastModifiedBy>Richard Lesniak</cp:lastModifiedBy>
  <cp:revision>49</cp:revision>
  <cp:lastPrinted>2017-10-25T00:58:58Z</cp:lastPrinted>
  <dcterms:created xsi:type="dcterms:W3CDTF">2017-05-02T21:36:00Z</dcterms:created>
  <dcterms:modified xsi:type="dcterms:W3CDTF">2017-10-26T17:50:39Z</dcterms:modified>
</cp:coreProperties>
</file>